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Caveat"/>
      <p:regular r:id="rId14"/>
      <p:bold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aveat-bold.fntdata"/><Relationship Id="rId14" Type="http://schemas.openxmlformats.org/officeDocument/2006/relationships/font" Target="fonts/Caveat-regular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1a9a5a2b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51a9a5a2b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1a9a5a2b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1a9a5a2b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Relationship Id="rId4" Type="http://schemas.openxmlformats.org/officeDocument/2006/relationships/image" Target="../media/image7.jpg"/><Relationship Id="rId5" Type="http://schemas.openxmlformats.org/officeDocument/2006/relationships/image" Target="../media/image6.jpg"/><Relationship Id="rId6" Type="http://schemas.openxmlformats.org/officeDocument/2006/relationships/image" Target="../media/image10.jpg"/><Relationship Id="rId7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1384850" y="375250"/>
            <a:ext cx="71040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6FA8DC"/>
                </a:solidFill>
                <a:latin typeface="Arial"/>
                <a:ea typeface="Arial"/>
                <a:cs typeface="Arial"/>
                <a:sym typeface="Arial"/>
              </a:rPr>
              <a:t>Quick Detection </a:t>
            </a:r>
            <a:endParaRPr sz="3000">
              <a:solidFill>
                <a:srgbClr val="6FA8D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6FA8DC"/>
                </a:solidFill>
                <a:latin typeface="Arial"/>
                <a:ea typeface="Arial"/>
                <a:cs typeface="Arial"/>
                <a:sym typeface="Arial"/>
              </a:rPr>
              <a:t>and Diagnosis of </a:t>
            </a:r>
            <a:endParaRPr sz="3000">
              <a:solidFill>
                <a:srgbClr val="6FA8D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6FA8DC"/>
                </a:solidFill>
                <a:latin typeface="Arial"/>
                <a:ea typeface="Arial"/>
                <a:cs typeface="Arial"/>
                <a:sym typeface="Arial"/>
              </a:rPr>
              <a:t>Plant Diseases.</a:t>
            </a:r>
            <a:endParaRPr sz="3000">
              <a:solidFill>
                <a:srgbClr val="6FA8DC"/>
              </a:solidFill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485000" y="43794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UPES HACKATHON 2019</a:t>
            </a:r>
            <a:endParaRPr sz="18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30" name="Google Shape;230;p17"/>
          <p:cNvSpPr txBox="1"/>
          <p:nvPr>
            <p:ph idx="1" type="subTitle"/>
          </p:nvPr>
        </p:nvSpPr>
        <p:spPr>
          <a:xfrm>
            <a:off x="5485000" y="31950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Team_ID - T9</a:t>
            </a:r>
            <a:endParaRPr sz="18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31" name="Google Shape;231;p17"/>
          <p:cNvSpPr txBox="1"/>
          <p:nvPr>
            <p:ph idx="1" type="subTitle"/>
          </p:nvPr>
        </p:nvSpPr>
        <p:spPr>
          <a:xfrm>
            <a:off x="5589925" y="37872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Team Name - Clutch</a:t>
            </a:r>
            <a:endParaRPr sz="18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Diagram &amp; Technology Stack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638400" y="1438350"/>
            <a:ext cx="3610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OpenCV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Deep Learning Libraries, such as Keras with tensorflow backend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Django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Rest API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Numpy,Scipy,Sklearn and python libraries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95825"/>
            <a:ext cx="4399200" cy="434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052550" y="61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Segmentation Technique</a:t>
            </a:r>
            <a:endParaRPr/>
          </a:p>
        </p:txBody>
      </p:sp>
      <p:sp>
        <p:nvSpPr>
          <p:cNvPr id="249" name="Google Shape;249;p20"/>
          <p:cNvSpPr txBox="1"/>
          <p:nvPr/>
        </p:nvSpPr>
        <p:spPr>
          <a:xfrm>
            <a:off x="159350" y="16504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643500" y="1669350"/>
            <a:ext cx="45996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 have implemented user guided segmentation using contours and mask to remove background noise.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99050" y="26119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643500" y="2478150"/>
            <a:ext cx="41592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 the next step, </a:t>
            </a:r>
            <a:r>
              <a:rPr i="1" lang="en-GB" u="sng">
                <a:solidFill>
                  <a:srgbClr val="FFFFFF"/>
                </a:solidFill>
              </a:rPr>
              <a:t>Otsu segmentation</a:t>
            </a:r>
            <a:r>
              <a:rPr lang="en-GB">
                <a:solidFill>
                  <a:srgbClr val="FFFFFF"/>
                </a:solidFill>
              </a:rPr>
              <a:t> is used to automatically perform clustering based image thresholding </a:t>
            </a:r>
            <a:r>
              <a:rPr lang="en-GB"/>
              <a:t> which helps in obtaining clearly demarcated region of interest from background.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458650" y="35733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5933663" y="3494825"/>
            <a:ext cx="27966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5" name="Google Shape;2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4425" y="645931"/>
            <a:ext cx="4399575" cy="4450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type="title"/>
          </p:nvPr>
        </p:nvSpPr>
        <p:spPr>
          <a:xfrm>
            <a:off x="721075" y="61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Deep Learning Model (VGG-16)</a:t>
            </a:r>
            <a:endParaRPr/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721075" y="758825"/>
            <a:ext cx="4544400" cy="402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chose VGG16 for the purpose of transfer learning in our model by  fine tuning  on our data. Reason being </a:t>
            </a:r>
            <a:r>
              <a:rPr lang="en-GB">
                <a:solidFill>
                  <a:schemeClr val="lt1"/>
                </a:solidFill>
              </a:rPr>
              <a:t>its</a:t>
            </a:r>
            <a:r>
              <a:rPr lang="en-GB">
                <a:solidFill>
                  <a:schemeClr val="lt1"/>
                </a:solidFill>
              </a:rPr>
              <a:t> ability to extract deep features and it’s is </a:t>
            </a:r>
            <a:r>
              <a:rPr lang="en-GB">
                <a:solidFill>
                  <a:schemeClr val="lt1"/>
                </a:solidFill>
              </a:rPr>
              <a:t>considered to be best of the class model for extracting useful features in ImageNet data.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It outperformed all other models like Googlenet , Resnet and Alexnet  in terms of feature extraction and classification for plant disease detection.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 u="sng">
                <a:solidFill>
                  <a:schemeClr val="lt1"/>
                </a:solidFill>
              </a:rPr>
              <a:t>TRAINING RESULTS </a:t>
            </a:r>
            <a:endParaRPr b="1" sz="1400" u="sng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We have trained our model on different Neural Networks like VGG13 , Alexnet , VGG16 .Out of which VGG16 gives best results with 98.8 % accuracy results across the validation set.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VGG16 is also proved to be the best model to extract useful features in imagenet data.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9300" y="61200"/>
            <a:ext cx="3534901" cy="5037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type="title"/>
          </p:nvPr>
        </p:nvSpPr>
        <p:spPr>
          <a:xfrm>
            <a:off x="887350" y="0"/>
            <a:ext cx="70389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More Insights of Web App</a:t>
            </a:r>
            <a:endParaRPr/>
          </a:p>
        </p:txBody>
      </p:sp>
      <p:pic>
        <p:nvPicPr>
          <p:cNvPr id="268" name="Google Shape;2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98825"/>
            <a:ext cx="9143999" cy="464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3"/>
          <p:cNvSpPr txBox="1"/>
          <p:nvPr>
            <p:ph type="title"/>
          </p:nvPr>
        </p:nvSpPr>
        <p:spPr>
          <a:xfrm>
            <a:off x="1064675" y="349400"/>
            <a:ext cx="3798900" cy="5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Features </a:t>
            </a:r>
            <a:endParaRPr/>
          </a:p>
        </p:txBody>
      </p:sp>
      <p:sp>
        <p:nvSpPr>
          <p:cNvPr id="274" name="Google Shape;274;p23"/>
          <p:cNvSpPr txBox="1"/>
          <p:nvPr>
            <p:ph idx="1" type="body"/>
          </p:nvPr>
        </p:nvSpPr>
        <p:spPr>
          <a:xfrm>
            <a:off x="443950" y="1385000"/>
            <a:ext cx="5928300" cy="3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In addition to disease </a:t>
            </a:r>
            <a:r>
              <a:rPr lang="en-GB" sz="1400">
                <a:solidFill>
                  <a:srgbClr val="FFFFFF"/>
                </a:solidFill>
              </a:rPr>
              <a:t>prediction</a:t>
            </a:r>
            <a:r>
              <a:rPr lang="en-GB" sz="1400">
                <a:solidFill>
                  <a:srgbClr val="FFFFFF"/>
                </a:solidFill>
              </a:rPr>
              <a:t>, the website </a:t>
            </a:r>
            <a:r>
              <a:rPr lang="en-GB" sz="1400"/>
              <a:t>recommends st</a:t>
            </a:r>
            <a:r>
              <a:rPr lang="en-GB" sz="1400"/>
              <a:t>eps of control</a:t>
            </a:r>
            <a:r>
              <a:rPr lang="en-GB" sz="1400">
                <a:solidFill>
                  <a:srgbClr val="FFFFFF"/>
                </a:solidFill>
              </a:rPr>
              <a:t> and cure of the disease.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/>
              <a:t>Other probable diseases are also shown.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Website can be translated into many languages as per user convenience.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User can select region of interest themselves  from the uploaded image.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Multiple ROIs  can be selected with different colors for each region.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The developed website is phone compatible.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Fully Responsive.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75" name="Google Shape;275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4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81" name="Google Shape;281;p24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82" name="Google Shape;282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83" name="Google Shape;283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1" name="Google Shape;291;p24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Google Shape;293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94" name="Google Shape;294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8" name="Google Shape;298;p24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0" name="Google Shape;300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01" name="Google Shape;301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4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06" name="Google Shape;306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08" name="Google Shape;308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" name="Google Shape;312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13" name="Google Shape;313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4" name="Google Shape;314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15" name="Google Shape;315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17" name="Google Shape;317;p24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18" name="Google Shape;318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19" name="Google Shape;319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7" name="Google Shape;327;p24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